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 b="def" i="def"/>
      <a:tcStyle>
        <a:tcBdr/>
        <a:fill>
          <a:solidFill>
            <a:srgbClr val="E6EEED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Texte du titre</a:t>
            </a:r>
          </a:p>
        </p:txBody>
      </p:sp>
      <p:sp>
        <p:nvSpPr>
          <p:cNvPr id="12" name="Texte niveau 1…"/>
          <p:cNvSpPr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e du titre"/>
          <p:cNvSpPr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Texte du titre</a:t>
            </a:r>
          </a:p>
        </p:txBody>
      </p:sp>
      <p:sp>
        <p:nvSpPr>
          <p:cNvPr id="92" name="Texte niveau 1…"/>
          <p:cNvSpPr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3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e du titre"/>
          <p:cNvSpPr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21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9" name="Texte niveau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8" name="Texte niveau 1…"/>
          <p:cNvSpPr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9" name="Google Shape;23;p5"/>
          <p:cNvSpPr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8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e du titre"/>
          <p:cNvSpPr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Texte du titre</a:t>
            </a:r>
          </a:p>
        </p:txBody>
      </p:sp>
      <p:sp>
        <p:nvSpPr>
          <p:cNvPr id="56" name="Texte niveau 1…"/>
          <p:cNvSpPr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7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e du titre"/>
          <p:cNvSpPr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Texte du titre</a:t>
            </a:r>
          </a:p>
        </p:txBody>
      </p:sp>
      <p:sp>
        <p:nvSpPr>
          <p:cNvPr id="65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24"/>
            <a:ext cx="4572000" cy="5143501"/>
          </a:xfrm>
          <a:prstGeom prst="rect">
            <a:avLst/>
          </a:prstGeom>
          <a:solidFill>
            <a:srgbClr val="30303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3" name="Texte du titre"/>
          <p:cNvSpPr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Texte du titre</a:t>
            </a:r>
          </a:p>
        </p:txBody>
      </p:sp>
      <p:sp>
        <p:nvSpPr>
          <p:cNvPr id="74" name="Texte niveau 1…"/>
          <p:cNvSpPr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5" name="Google Shape;39;p9"/>
          <p:cNvSpPr/>
          <p:nvPr>
            <p:ph type="body" sz="half" idx="13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e niveau 1…"/>
          <p:cNvSpPr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4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rgbClr val="ADADAD"/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rgbClr val="ADADAD"/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rgbClr val="ADADAD"/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rgbClr val="ADADAD"/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rgbClr val="ADADAD"/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rgbClr val="ADADAD"/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rgbClr val="ADADAD"/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rgbClr val="ADADAD"/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rgbClr val="ADADAD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/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Propose a deep learning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sotropic restoration of 3D volum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isotropic restoration of 3D volumes</a:t>
            </a:r>
          </a:p>
        </p:txBody>
      </p:sp>
      <p:pic>
        <p:nvPicPr>
          <p:cNvPr id="19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8986" y="2174561"/>
            <a:ext cx="3137349" cy="870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8986" y="3813383"/>
            <a:ext cx="3137349" cy="870125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traight Arrow Connector 14"/>
          <p:cNvSpPr/>
          <p:nvPr/>
        </p:nvSpPr>
        <p:spPr>
          <a:xfrm>
            <a:off x="4482494" y="3215310"/>
            <a:ext cx="1" cy="418809"/>
          </a:xfrm>
          <a:prstGeom prst="line">
            <a:avLst/>
          </a:prstGeom>
          <a:ln w="508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71;p15" descr="Google Shape;7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774" y="816862"/>
            <a:ext cx="3509776" cy="3509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Google Shape;78;p16" descr="Google Shape;78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3493" y="779056"/>
            <a:ext cx="3585388" cy="3585388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Google Shape;68;p15"/>
          <p:cNvSpPr/>
          <p:nvPr>
            <p:ph type="title"/>
          </p:nvPr>
        </p:nvSpPr>
        <p:spPr>
          <a:xfrm>
            <a:off x="311699" y="1783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Separate cells in 3D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ort cell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Sort cells</a:t>
            </a:r>
          </a:p>
        </p:txBody>
      </p:sp>
      <p:pic>
        <p:nvPicPr>
          <p:cNvPr id="116" name="Google Shape;61;p14" descr="Google Shape;61;p14"/>
          <p:cNvPicPr>
            <a:picLocks noChangeAspect="1"/>
          </p:cNvPicPr>
          <p:nvPr/>
        </p:nvPicPr>
        <p:blipFill>
          <a:blip r:embed="rId2">
            <a:extLst/>
          </a:blip>
          <a:srcRect l="4490" t="47805" r="31542" b="0"/>
          <a:stretch>
            <a:fillRect/>
          </a:stretch>
        </p:blipFill>
        <p:spPr>
          <a:xfrm>
            <a:off x="2137250" y="1360124"/>
            <a:ext cx="6021683" cy="280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oogle Shape;64;p14" descr="Google Shape;64;p14"/>
          <p:cNvPicPr>
            <a:picLocks noChangeAspect="1"/>
          </p:cNvPicPr>
          <p:nvPr/>
        </p:nvPicPr>
        <p:blipFill>
          <a:blip r:embed="rId3">
            <a:extLst/>
          </a:blip>
          <a:srcRect l="75243" t="0" r="0" b="59357"/>
          <a:stretch>
            <a:fillRect/>
          </a:stretch>
        </p:blipFill>
        <p:spPr>
          <a:xfrm>
            <a:off x="477249" y="1943361"/>
            <a:ext cx="1263202" cy="913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unt cell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Count cells</a:t>
            </a:r>
          </a:p>
        </p:txBody>
      </p:sp>
      <p:pic>
        <p:nvPicPr>
          <p:cNvPr id="12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893" y="1413350"/>
            <a:ext cx="3427467" cy="2741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1389" y="306717"/>
            <a:ext cx="2779524" cy="2316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7155" y="2814810"/>
            <a:ext cx="2867991" cy="2389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Deblur images in 3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Deblur images in 3D</a:t>
            </a:r>
          </a:p>
        </p:txBody>
      </p:sp>
      <p:pic>
        <p:nvPicPr>
          <p:cNvPr id="125" name="Google Shape;61;p14" descr="Google Shape;61;p14"/>
          <p:cNvPicPr>
            <a:picLocks noChangeAspect="1"/>
          </p:cNvPicPr>
          <p:nvPr/>
        </p:nvPicPr>
        <p:blipFill>
          <a:blip r:embed="rId2">
            <a:extLst/>
          </a:blip>
          <a:srcRect l="27414" t="11572" r="4049" b="5466"/>
          <a:stretch>
            <a:fillRect/>
          </a:stretch>
        </p:blipFill>
        <p:spPr>
          <a:xfrm>
            <a:off x="359900" y="1904374"/>
            <a:ext cx="3451676" cy="2720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Google Shape;62;p14" descr="Google Shape;62;p14"/>
          <p:cNvPicPr>
            <a:picLocks noChangeAspect="1"/>
          </p:cNvPicPr>
          <p:nvPr/>
        </p:nvPicPr>
        <p:blipFill>
          <a:blip r:embed="rId3">
            <a:extLst/>
          </a:blip>
          <a:srcRect l="25213" t="12566" r="9178" b="8742"/>
          <a:stretch>
            <a:fillRect/>
          </a:stretch>
        </p:blipFill>
        <p:spPr>
          <a:xfrm>
            <a:off x="4891299" y="1904375"/>
            <a:ext cx="3528177" cy="27552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ort Bacteria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Sort Bacteria</a:t>
            </a:r>
          </a:p>
        </p:txBody>
      </p:sp>
      <p:pic>
        <p:nvPicPr>
          <p:cNvPr id="12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8487" y="300780"/>
            <a:ext cx="4937513" cy="3574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4457" y="1628139"/>
            <a:ext cx="1553218" cy="1553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4457" y="3238610"/>
            <a:ext cx="1553218" cy="1553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5726" y="1628139"/>
            <a:ext cx="1553219" cy="1553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5726" y="3238610"/>
            <a:ext cx="1553219" cy="1553219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9"/>
          <p:cNvSpPr/>
          <p:nvPr/>
        </p:nvSpPr>
        <p:spPr>
          <a:xfrm>
            <a:off x="255726" y="1143862"/>
            <a:ext cx="15532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200">
              <a:defRPr sz="1800">
                <a:solidFill>
                  <a:schemeClr val="accent2">
                    <a:lumOff val="3402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Positives</a:t>
            </a:r>
          </a:p>
        </p:txBody>
      </p:sp>
      <p:sp>
        <p:nvSpPr>
          <p:cNvPr id="135" name="TextBox 10"/>
          <p:cNvSpPr/>
          <p:nvPr/>
        </p:nvSpPr>
        <p:spPr>
          <a:xfrm>
            <a:off x="2006057" y="1143862"/>
            <a:ext cx="155321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57200"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Negatives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ort Hairiness of surfac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Sort Hairiness of surfaces</a:t>
            </a:r>
          </a:p>
        </p:txBody>
      </p:sp>
      <p:grpSp>
        <p:nvGrpSpPr>
          <p:cNvPr id="141" name="Group 78"/>
          <p:cNvGrpSpPr/>
          <p:nvPr/>
        </p:nvGrpSpPr>
        <p:grpSpPr>
          <a:xfrm>
            <a:off x="327535" y="1900693"/>
            <a:ext cx="2018556" cy="1270959"/>
            <a:chOff x="0" y="0"/>
            <a:chExt cx="2018555" cy="1270958"/>
          </a:xfrm>
        </p:grpSpPr>
        <p:pic>
          <p:nvPicPr>
            <p:cNvPr id="138" name="Picture 4" descr="Pictur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0" y="467"/>
              <a:ext cx="1693990" cy="12704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" name="TextBox 14"/>
            <p:cNvSpPr/>
            <p:nvPr/>
          </p:nvSpPr>
          <p:spPr>
            <a:xfrm>
              <a:off x="0" y="0"/>
              <a:ext cx="628293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Line1</a:t>
              </a:r>
            </a:p>
          </p:txBody>
        </p:sp>
        <p:sp>
          <p:nvSpPr>
            <p:cNvPr id="140" name="TextBox 35"/>
            <p:cNvSpPr/>
            <p:nvPr/>
          </p:nvSpPr>
          <p:spPr>
            <a:xfrm>
              <a:off x="946432" y="9613"/>
              <a:ext cx="1072124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900"/>
              </a:lvl1pPr>
            </a:lstStyle>
            <a:p>
              <a:pPr/>
              <a:r>
                <a:t>Hairiness: 1</a:t>
              </a:r>
            </a:p>
          </p:txBody>
        </p:sp>
      </p:grpSp>
      <p:grpSp>
        <p:nvGrpSpPr>
          <p:cNvPr id="145" name="Group 79"/>
          <p:cNvGrpSpPr/>
          <p:nvPr/>
        </p:nvGrpSpPr>
        <p:grpSpPr>
          <a:xfrm>
            <a:off x="2065714" y="1900926"/>
            <a:ext cx="2008761" cy="1270493"/>
            <a:chOff x="0" y="0"/>
            <a:chExt cx="2008759" cy="1270492"/>
          </a:xfrm>
        </p:grpSpPr>
        <p:pic>
          <p:nvPicPr>
            <p:cNvPr id="142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693990" cy="127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" name="TextBox 15"/>
            <p:cNvSpPr/>
            <p:nvPr/>
          </p:nvSpPr>
          <p:spPr>
            <a:xfrm>
              <a:off x="2254" y="9241"/>
              <a:ext cx="628293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Line2</a:t>
              </a:r>
            </a:p>
          </p:txBody>
        </p:sp>
        <p:sp>
          <p:nvSpPr>
            <p:cNvPr id="144" name="TextBox 56"/>
            <p:cNvSpPr/>
            <p:nvPr/>
          </p:nvSpPr>
          <p:spPr>
            <a:xfrm>
              <a:off x="936636" y="17036"/>
              <a:ext cx="1072124" cy="214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900"/>
              </a:lvl1pPr>
            </a:lstStyle>
            <a:p>
              <a:pPr/>
              <a:r>
                <a:t>Hairiness: 1</a:t>
              </a:r>
            </a:p>
          </p:txBody>
        </p:sp>
      </p:grpSp>
      <p:grpSp>
        <p:nvGrpSpPr>
          <p:cNvPr id="149" name="Group 74"/>
          <p:cNvGrpSpPr/>
          <p:nvPr/>
        </p:nvGrpSpPr>
        <p:grpSpPr>
          <a:xfrm>
            <a:off x="3803184" y="1900926"/>
            <a:ext cx="2006458" cy="1270493"/>
            <a:chOff x="0" y="0"/>
            <a:chExt cx="2006457" cy="1270492"/>
          </a:xfrm>
        </p:grpSpPr>
        <p:pic>
          <p:nvPicPr>
            <p:cNvPr id="146" name="Picture 6" descr="Picture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93" y="0"/>
              <a:ext cx="1693991" cy="127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" name="TextBox 16"/>
            <p:cNvSpPr/>
            <p:nvPr/>
          </p:nvSpPr>
          <p:spPr>
            <a:xfrm>
              <a:off x="-1" y="9241"/>
              <a:ext cx="628293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Line3</a:t>
              </a:r>
            </a:p>
          </p:txBody>
        </p:sp>
        <p:sp>
          <p:nvSpPr>
            <p:cNvPr id="148" name="TextBox 57"/>
            <p:cNvSpPr/>
            <p:nvPr/>
          </p:nvSpPr>
          <p:spPr>
            <a:xfrm>
              <a:off x="934333" y="17038"/>
              <a:ext cx="1072124" cy="214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900"/>
              </a:lvl1pPr>
            </a:lstStyle>
            <a:p>
              <a:pPr/>
              <a:r>
                <a:t>Hairiness: 3</a:t>
              </a:r>
            </a:p>
          </p:txBody>
        </p:sp>
      </p:grpSp>
      <p:grpSp>
        <p:nvGrpSpPr>
          <p:cNvPr id="153" name="Group 72"/>
          <p:cNvGrpSpPr/>
          <p:nvPr/>
        </p:nvGrpSpPr>
        <p:grpSpPr>
          <a:xfrm>
            <a:off x="5544849" y="1900926"/>
            <a:ext cx="2023887" cy="1270493"/>
            <a:chOff x="0" y="0"/>
            <a:chExt cx="2023886" cy="1270492"/>
          </a:xfrm>
        </p:grpSpPr>
        <p:pic>
          <p:nvPicPr>
            <p:cNvPr id="150" name="Picture 7" descr="Picture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693990" cy="127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TextBox 17"/>
            <p:cNvSpPr/>
            <p:nvPr/>
          </p:nvSpPr>
          <p:spPr>
            <a:xfrm>
              <a:off x="16233" y="9241"/>
              <a:ext cx="628293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Line4</a:t>
              </a:r>
            </a:p>
          </p:txBody>
        </p:sp>
        <p:sp>
          <p:nvSpPr>
            <p:cNvPr id="152" name="TextBox 61"/>
            <p:cNvSpPr/>
            <p:nvPr/>
          </p:nvSpPr>
          <p:spPr>
            <a:xfrm>
              <a:off x="821860" y="14159"/>
              <a:ext cx="1202026" cy="214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900"/>
              </a:lvl1pPr>
            </a:lstStyle>
            <a:p>
              <a:pPr/>
              <a:r>
                <a:t>Hairiness: 3/4</a:t>
              </a:r>
            </a:p>
          </p:txBody>
        </p:sp>
      </p:grpSp>
      <p:grpSp>
        <p:nvGrpSpPr>
          <p:cNvPr id="157" name="Group 70"/>
          <p:cNvGrpSpPr/>
          <p:nvPr/>
        </p:nvGrpSpPr>
        <p:grpSpPr>
          <a:xfrm>
            <a:off x="7282319" y="1900927"/>
            <a:ext cx="1984387" cy="1270491"/>
            <a:chOff x="0" y="0"/>
            <a:chExt cx="1984386" cy="1270490"/>
          </a:xfrm>
        </p:grpSpPr>
        <p:pic>
          <p:nvPicPr>
            <p:cNvPr id="154" name="Picture 8" descr="Pictur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693991" cy="1270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" name="TextBox 18"/>
            <p:cNvSpPr/>
            <p:nvPr/>
          </p:nvSpPr>
          <p:spPr>
            <a:xfrm>
              <a:off x="-1" y="9240"/>
              <a:ext cx="628294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Line5</a:t>
              </a:r>
            </a:p>
          </p:txBody>
        </p:sp>
        <p:sp>
          <p:nvSpPr>
            <p:cNvPr id="156" name="TextBox 63"/>
            <p:cNvSpPr/>
            <p:nvPr/>
          </p:nvSpPr>
          <p:spPr>
            <a:xfrm>
              <a:off x="912263" y="14065"/>
              <a:ext cx="1072124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900"/>
              </a:lvl1pPr>
            </a:lstStyle>
            <a:p>
              <a:pPr/>
              <a:r>
                <a:t>Hairiness: 4</a:t>
              </a:r>
            </a:p>
          </p:txBody>
        </p:sp>
      </p:grpSp>
      <p:grpSp>
        <p:nvGrpSpPr>
          <p:cNvPr id="161" name="Group 76"/>
          <p:cNvGrpSpPr/>
          <p:nvPr/>
        </p:nvGrpSpPr>
        <p:grpSpPr>
          <a:xfrm>
            <a:off x="292684" y="3770093"/>
            <a:ext cx="2073657" cy="1270493"/>
            <a:chOff x="0" y="0"/>
            <a:chExt cx="2073656" cy="1270492"/>
          </a:xfrm>
        </p:grpSpPr>
        <p:pic>
          <p:nvPicPr>
            <p:cNvPr id="158" name="Picture 9" descr="Picture 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39" y="0"/>
              <a:ext cx="1693991" cy="127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9" name="TextBox 19"/>
            <p:cNvSpPr/>
            <p:nvPr/>
          </p:nvSpPr>
          <p:spPr>
            <a:xfrm>
              <a:off x="-1" y="4130"/>
              <a:ext cx="628293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Line6</a:t>
              </a:r>
            </a:p>
          </p:txBody>
        </p:sp>
        <p:sp>
          <p:nvSpPr>
            <p:cNvPr id="160" name="TextBox 64"/>
            <p:cNvSpPr/>
            <p:nvPr/>
          </p:nvSpPr>
          <p:spPr>
            <a:xfrm>
              <a:off x="780699" y="13939"/>
              <a:ext cx="1292957" cy="214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900"/>
              </a:lvl1pPr>
            </a:lstStyle>
            <a:p>
              <a:pPr/>
              <a:r>
                <a:t>Hairiness: 4/4+</a:t>
              </a:r>
            </a:p>
          </p:txBody>
        </p:sp>
      </p:grpSp>
      <p:grpSp>
        <p:nvGrpSpPr>
          <p:cNvPr id="165" name="Group 75"/>
          <p:cNvGrpSpPr/>
          <p:nvPr/>
        </p:nvGrpSpPr>
        <p:grpSpPr>
          <a:xfrm>
            <a:off x="2037805" y="3770093"/>
            <a:ext cx="2024648" cy="1270494"/>
            <a:chOff x="0" y="0"/>
            <a:chExt cx="2024646" cy="1270492"/>
          </a:xfrm>
        </p:grpSpPr>
        <p:pic>
          <p:nvPicPr>
            <p:cNvPr id="162" name="Picture 10" descr="Picture 10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693991" cy="127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TextBox 20"/>
            <p:cNvSpPr/>
            <p:nvPr/>
          </p:nvSpPr>
          <p:spPr>
            <a:xfrm>
              <a:off x="3097" y="16710"/>
              <a:ext cx="628292" cy="226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Line7</a:t>
              </a:r>
            </a:p>
          </p:txBody>
        </p:sp>
        <p:sp>
          <p:nvSpPr>
            <p:cNvPr id="164" name="TextBox 65"/>
            <p:cNvSpPr/>
            <p:nvPr/>
          </p:nvSpPr>
          <p:spPr>
            <a:xfrm>
              <a:off x="861593" y="21623"/>
              <a:ext cx="1163054" cy="214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900"/>
              </a:lvl1pPr>
            </a:lstStyle>
            <a:p>
              <a:pPr/>
              <a:r>
                <a:t>Hairiness: 4+</a:t>
              </a:r>
            </a:p>
          </p:txBody>
        </p:sp>
      </p:grpSp>
      <p:grpSp>
        <p:nvGrpSpPr>
          <p:cNvPr id="169" name="Group 73"/>
          <p:cNvGrpSpPr/>
          <p:nvPr/>
        </p:nvGrpSpPr>
        <p:grpSpPr>
          <a:xfrm>
            <a:off x="3779885" y="3770095"/>
            <a:ext cx="2018498" cy="1270491"/>
            <a:chOff x="0" y="0"/>
            <a:chExt cx="2018497" cy="1270490"/>
          </a:xfrm>
        </p:grpSpPr>
        <p:pic>
          <p:nvPicPr>
            <p:cNvPr id="166" name="Picture 11" descr="Picture 1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81" y="0"/>
              <a:ext cx="1693990" cy="1270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TextBox 21"/>
            <p:cNvSpPr/>
            <p:nvPr/>
          </p:nvSpPr>
          <p:spPr>
            <a:xfrm>
              <a:off x="-1" y="9440"/>
              <a:ext cx="628293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Line8</a:t>
              </a:r>
            </a:p>
          </p:txBody>
        </p:sp>
        <p:sp>
          <p:nvSpPr>
            <p:cNvPr id="168" name="TextBox 66"/>
            <p:cNvSpPr/>
            <p:nvPr/>
          </p:nvSpPr>
          <p:spPr>
            <a:xfrm>
              <a:off x="855442" y="23732"/>
              <a:ext cx="1163055" cy="21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900"/>
              </a:lvl1pPr>
            </a:lstStyle>
            <a:p>
              <a:pPr/>
              <a:r>
                <a:t>Hairiness: 4+</a:t>
              </a:r>
            </a:p>
          </p:txBody>
        </p:sp>
      </p:grpSp>
      <p:grpSp>
        <p:nvGrpSpPr>
          <p:cNvPr id="173" name="Group 71"/>
          <p:cNvGrpSpPr/>
          <p:nvPr/>
        </p:nvGrpSpPr>
        <p:grpSpPr>
          <a:xfrm>
            <a:off x="5522147" y="3766702"/>
            <a:ext cx="2056981" cy="1277278"/>
            <a:chOff x="0" y="0"/>
            <a:chExt cx="2056980" cy="1277276"/>
          </a:xfrm>
        </p:grpSpPr>
        <p:pic>
          <p:nvPicPr>
            <p:cNvPr id="170" name="Picture 12" descr="Picture 1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703036" cy="1277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TextBox 22"/>
            <p:cNvSpPr/>
            <p:nvPr/>
          </p:nvSpPr>
          <p:spPr>
            <a:xfrm>
              <a:off x="23417" y="12227"/>
              <a:ext cx="628294" cy="226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Line9</a:t>
              </a:r>
            </a:p>
          </p:txBody>
        </p:sp>
        <p:sp>
          <p:nvSpPr>
            <p:cNvPr id="172" name="TextBox 67"/>
            <p:cNvSpPr/>
            <p:nvPr/>
          </p:nvSpPr>
          <p:spPr>
            <a:xfrm>
              <a:off x="893926" y="27477"/>
              <a:ext cx="1163055" cy="214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900"/>
              </a:lvl1pPr>
            </a:lstStyle>
            <a:p>
              <a:pPr/>
              <a:r>
                <a:t>Hairiness: 5+</a:t>
              </a:r>
            </a:p>
          </p:txBody>
        </p:sp>
      </p:grpSp>
      <p:grpSp>
        <p:nvGrpSpPr>
          <p:cNvPr id="177" name="Group 69"/>
          <p:cNvGrpSpPr/>
          <p:nvPr/>
        </p:nvGrpSpPr>
        <p:grpSpPr>
          <a:xfrm>
            <a:off x="7273273" y="3766702"/>
            <a:ext cx="2019515" cy="1277278"/>
            <a:chOff x="0" y="0"/>
            <a:chExt cx="2019513" cy="1277276"/>
          </a:xfrm>
        </p:grpSpPr>
        <p:pic>
          <p:nvPicPr>
            <p:cNvPr id="174" name="Picture 13" descr="Picture 13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1" y="0"/>
              <a:ext cx="1703036" cy="1277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" name="TextBox 23"/>
            <p:cNvSpPr/>
            <p:nvPr/>
          </p:nvSpPr>
          <p:spPr>
            <a:xfrm>
              <a:off x="3658" y="9472"/>
              <a:ext cx="717059" cy="226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/>
              </a:lvl1pPr>
            </a:lstStyle>
            <a:p>
              <a:pPr/>
              <a:r>
                <a:t>Line10</a:t>
              </a:r>
            </a:p>
          </p:txBody>
        </p:sp>
        <p:sp>
          <p:nvSpPr>
            <p:cNvPr id="176" name="TextBox 68"/>
            <p:cNvSpPr/>
            <p:nvPr/>
          </p:nvSpPr>
          <p:spPr>
            <a:xfrm>
              <a:off x="856459" y="16345"/>
              <a:ext cx="1163055" cy="214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900"/>
              </a:lvl1pPr>
            </a:lstStyle>
            <a:p>
              <a:pPr/>
              <a:r>
                <a:t>Hairiness: 5+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Isolate dorsal cells in 16 bits imag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Isolate dorsal cells in 16 bits images</a:t>
            </a:r>
          </a:p>
        </p:txBody>
      </p:sp>
      <p:pic>
        <p:nvPicPr>
          <p:cNvPr id="18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331" y="1269204"/>
            <a:ext cx="3528424" cy="375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54257" t="28981" r="26629" b="54035"/>
          <a:stretch>
            <a:fillRect/>
          </a:stretch>
        </p:blipFill>
        <p:spPr>
          <a:xfrm>
            <a:off x="4780155" y="1292366"/>
            <a:ext cx="3875766" cy="366738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Oval 6"/>
          <p:cNvSpPr/>
          <p:nvPr/>
        </p:nvSpPr>
        <p:spPr>
          <a:xfrm>
            <a:off x="6606140" y="2113113"/>
            <a:ext cx="800101" cy="670561"/>
          </a:xfrm>
          <a:prstGeom prst="ellipse">
            <a:avLst/>
          </a:prstGeom>
          <a:ln w="381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 defTabSz="584200">
              <a:defRPr sz="2400"/>
            </a:pPr>
          </a:p>
        </p:txBody>
      </p:sp>
      <p:sp>
        <p:nvSpPr>
          <p:cNvPr id="183" name="Oval 7"/>
          <p:cNvSpPr/>
          <p:nvPr/>
        </p:nvSpPr>
        <p:spPr>
          <a:xfrm>
            <a:off x="6750919" y="2845739"/>
            <a:ext cx="800101" cy="670561"/>
          </a:xfrm>
          <a:prstGeom prst="ellipse">
            <a:avLst/>
          </a:prstGeom>
          <a:ln w="381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 defTabSz="584200">
              <a:defRPr sz="2400"/>
            </a:pPr>
          </a:p>
        </p:txBody>
      </p:sp>
      <p:sp>
        <p:nvSpPr>
          <p:cNvPr id="184" name="Oval 8"/>
          <p:cNvSpPr/>
          <p:nvPr/>
        </p:nvSpPr>
        <p:spPr>
          <a:xfrm>
            <a:off x="5950820" y="1761486"/>
            <a:ext cx="655321" cy="579121"/>
          </a:xfrm>
          <a:prstGeom prst="ellipse">
            <a:avLst/>
          </a:prstGeom>
          <a:ln w="381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 defTabSz="584200">
              <a:defRPr sz="2400"/>
            </a:pPr>
          </a:p>
        </p:txBody>
      </p:sp>
      <p:sp>
        <p:nvSpPr>
          <p:cNvPr id="185" name="Oval 9"/>
          <p:cNvSpPr/>
          <p:nvPr/>
        </p:nvSpPr>
        <p:spPr>
          <a:xfrm>
            <a:off x="5169770" y="1834268"/>
            <a:ext cx="800101" cy="670561"/>
          </a:xfrm>
          <a:prstGeom prst="ellipse">
            <a:avLst/>
          </a:prstGeom>
          <a:ln w="381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 defTabSz="584200"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xtract root from soil numerically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2688"/>
            </a:lvl1pPr>
          </a:lstStyle>
          <a:p>
            <a:pPr/>
            <a:r>
              <a:t>Extract root from soil numerically</a:t>
            </a:r>
          </a:p>
        </p:txBody>
      </p:sp>
      <p:pic>
        <p:nvPicPr>
          <p:cNvPr id="188" name="Capture d’écran 2020-01-25 à 22.30.20.png" descr="Capture d’écran 2020-01-25 à 22.30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3754" y="1310864"/>
            <a:ext cx="7116492" cy="3521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